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9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9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2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3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6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0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3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5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7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9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8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2DEC-7DCC-4958-AFB9-4E65DDF1E75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2218-4A6C-4B58-A619-086A112D9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40" y="0"/>
            <a:ext cx="9175750" cy="6982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177281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altLang="ru-RU" sz="4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0"/>
          <a:stretch/>
        </p:blipFill>
        <p:spPr>
          <a:xfrm>
            <a:off x="-137249" y="382057"/>
            <a:ext cx="9389769" cy="814695"/>
          </a:xfrm>
          <a:prstGeom prst="rect">
            <a:avLst/>
          </a:prstGeom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1401"/>
            <a:ext cx="1296142" cy="12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6277595"/>
            <a:ext cx="9389770" cy="1063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2188314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Организационные вопросы </a:t>
            </a:r>
            <a:r>
              <a:rPr lang="tt-RU" sz="3200" b="1" dirty="0" smtClean="0"/>
              <a:t>диагностического тестированиия учителей </a:t>
            </a:r>
            <a:r>
              <a:rPr lang="en-US" sz="3200" b="1" dirty="0" err="1" smtClean="0"/>
              <a:t>предметников</a:t>
            </a:r>
            <a:r>
              <a:rPr lang="en-US" sz="3200" b="1" dirty="0" smtClean="0"/>
              <a:t> по </a:t>
            </a:r>
            <a:r>
              <a:rPr lang="en-US" sz="3200" b="1" dirty="0" err="1" smtClean="0"/>
              <a:t>КИМам</a:t>
            </a:r>
            <a:r>
              <a:rPr lang="en-US" sz="3200" b="1" dirty="0" smtClean="0"/>
              <a:t> ЕГЭ и </a:t>
            </a:r>
            <a:r>
              <a:rPr lang="en-US" sz="3200" b="1" dirty="0" err="1" smtClean="0"/>
              <a:t>учителей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начальных</a:t>
            </a:r>
            <a:r>
              <a:rPr lang="tt-RU" sz="3200" b="1" dirty="0" smtClean="0"/>
              <a:t> </a:t>
            </a:r>
            <a:r>
              <a:rPr lang="en-US" sz="3200" b="1" dirty="0" err="1" smtClean="0"/>
              <a:t>классов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86916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Т.Т. Федорова</a:t>
            </a:r>
          </a:p>
          <a:p>
            <a:r>
              <a:rPr lang="ru-RU" b="1" dirty="0" smtClean="0"/>
              <a:t>Начальник управления общего образования Министерства образования и науки Республики Татарстан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848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48072" y="188640"/>
            <a:ext cx="8388424" cy="1296143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b="1" dirty="0">
                <a:solidFill>
                  <a:srgbClr val="002060"/>
                </a:solidFill>
              </a:rPr>
              <a:t>Диагностическое тестирование учителей базовых школ будет проводиться  в соответствии </a:t>
            </a:r>
            <a:endParaRPr lang="tt-RU" sz="3600" b="1" dirty="0" smtClean="0">
              <a:solidFill>
                <a:srgbClr val="002060"/>
              </a:solidFill>
            </a:endParaRPr>
          </a:p>
          <a:p>
            <a:r>
              <a:rPr lang="tt-RU" sz="3600" b="1" dirty="0" smtClean="0">
                <a:solidFill>
                  <a:srgbClr val="FF0000"/>
                </a:solidFill>
              </a:rPr>
              <a:t>с </a:t>
            </a:r>
            <a:r>
              <a:rPr lang="tt-RU" sz="3600" b="1" dirty="0">
                <a:solidFill>
                  <a:srgbClr val="FF0000"/>
                </a:solidFill>
              </a:rPr>
              <a:t>приказом МОиН </a:t>
            </a:r>
            <a:r>
              <a:rPr lang="tt-RU" sz="3600" b="1" dirty="0" smtClean="0">
                <a:solidFill>
                  <a:srgbClr val="FF0000"/>
                </a:solidFill>
              </a:rPr>
              <a:t>РТ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tt-RU" sz="3600" b="1" dirty="0" smtClean="0">
                <a:solidFill>
                  <a:srgbClr val="FF0000"/>
                </a:solidFill>
              </a:rPr>
              <a:t>от </a:t>
            </a:r>
            <a:r>
              <a:rPr lang="tt-RU" sz="3600" b="1" dirty="0">
                <a:solidFill>
                  <a:srgbClr val="FF0000"/>
                </a:solidFill>
              </a:rPr>
              <a:t>25.10.2016 года №под-2135/16.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6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5" y="-99392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48072" y="188640"/>
            <a:ext cx="8388424" cy="1296143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58259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>
                <a:solidFill>
                  <a:srgbClr val="FF0000"/>
                </a:solidFill>
              </a:rPr>
              <a:t>ГБУ “Республиканский центр мониторинга качества образования</a:t>
            </a:r>
            <a:r>
              <a:rPr lang="tt-RU" sz="2800" b="1" dirty="0" smtClean="0">
                <a:solidFill>
                  <a:srgbClr val="FF0000"/>
                </a:solidFill>
              </a:rPr>
              <a:t>”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tt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002060"/>
                </a:solidFill>
              </a:rPr>
              <a:t>-</a:t>
            </a:r>
            <a:r>
              <a:rPr lang="tt-RU" sz="2800" b="1" dirty="0" smtClean="0">
                <a:solidFill>
                  <a:srgbClr val="FF0000"/>
                </a:solidFill>
              </a:rPr>
              <a:t> </a:t>
            </a:r>
            <a:r>
              <a:rPr lang="tt-RU" sz="2800" b="1" dirty="0" smtClean="0">
                <a:solidFill>
                  <a:srgbClr val="002060"/>
                </a:solidFill>
              </a:rPr>
              <a:t>Осуществляет  методическое, организационное, информационно-технологическое </a:t>
            </a:r>
            <a:r>
              <a:rPr lang="en-US" sz="2800" b="1" dirty="0" err="1" smtClean="0">
                <a:solidFill>
                  <a:srgbClr val="002060"/>
                </a:solidFill>
              </a:rPr>
              <a:t>сопровождение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диагностического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тестирования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tt-RU" sz="2800" b="1" dirty="0" smtClean="0">
              <a:solidFill>
                <a:srgbClr val="002060"/>
              </a:solidFill>
            </a:endParaRPr>
          </a:p>
          <a:p>
            <a:endParaRPr lang="tt-RU" sz="2800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Несет </a:t>
            </a:r>
            <a:r>
              <a:rPr lang="tt-RU" sz="2800" b="1" dirty="0">
                <a:solidFill>
                  <a:srgbClr val="002060"/>
                </a:solidFill>
              </a:rPr>
              <a:t>ответственность за своевременную выдачу контрольных измерительных материалов и прием </a:t>
            </a:r>
            <a:r>
              <a:rPr lang="tt-RU" sz="2800" b="1" dirty="0" smtClean="0">
                <a:solidFill>
                  <a:srgbClr val="002060"/>
                </a:solidFill>
              </a:rPr>
              <a:t>работ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</a:rPr>
              <a:t>Осуществляет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проверку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выполненных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работ</a:t>
            </a:r>
            <a:r>
              <a:rPr lang="en-US" sz="2800" b="1" dirty="0" smtClean="0">
                <a:solidFill>
                  <a:srgbClr val="002060"/>
                </a:solidFill>
              </a:rPr>
              <a:t> и </a:t>
            </a:r>
            <a:r>
              <a:rPr lang="en-US" sz="2800" b="1" dirty="0" err="1" smtClean="0">
                <a:solidFill>
                  <a:srgbClr val="002060"/>
                </a:solidFill>
              </a:rPr>
              <a:t>выдает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результаты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147" y="5517232"/>
            <a:ext cx="8136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>
                <a:solidFill>
                  <a:srgbClr val="FF0000"/>
                </a:solidFill>
              </a:rPr>
              <a:t>Начало тестирования в 10.00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9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48072" y="188640"/>
            <a:ext cx="8388424" cy="1296143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Доставка материалов и проведение тестирования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55" y="949637"/>
            <a:ext cx="82809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Количество ППЭ по Республике Татарстан – </a:t>
            </a:r>
            <a:r>
              <a:rPr lang="ru-RU" sz="2800" b="1" dirty="0" smtClean="0">
                <a:solidFill>
                  <a:srgbClr val="FF0000"/>
                </a:solidFill>
              </a:rPr>
              <a:t>61</a:t>
            </a:r>
          </a:p>
          <a:p>
            <a:endParaRPr lang="ru-RU" sz="2800" b="1" dirty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Материалы доставляются из ГБУ «РЦМКО» и обратно </a:t>
            </a:r>
            <a:r>
              <a:rPr lang="ru-RU" sz="2800" b="1" dirty="0" smtClean="0">
                <a:solidFill>
                  <a:srgbClr val="FF0000"/>
                </a:solidFill>
              </a:rPr>
              <a:t>уполномоченными представителями </a:t>
            </a:r>
            <a:r>
              <a:rPr lang="ru-RU" sz="2800" b="1" dirty="0" smtClean="0">
                <a:solidFill>
                  <a:srgbClr val="002060"/>
                </a:solidFill>
              </a:rPr>
              <a:t>Министерства образования и науки Республики Татарстан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tt-RU" sz="2800" dirty="0" smtClean="0">
                <a:solidFill>
                  <a:srgbClr val="002060"/>
                </a:solidFill>
              </a:rPr>
              <a:t>(приказ </a:t>
            </a:r>
            <a:r>
              <a:rPr lang="tt-RU" sz="2800" dirty="0">
                <a:solidFill>
                  <a:srgbClr val="002060"/>
                </a:solidFill>
              </a:rPr>
              <a:t>МОиН РТ от 31.10.2016 №под-2158/16</a:t>
            </a:r>
            <a:r>
              <a:rPr lang="tt-RU" sz="2800" dirty="0" smtClean="0">
                <a:solidFill>
                  <a:srgbClr val="002060"/>
                </a:solidFill>
              </a:rPr>
              <a:t>)</a:t>
            </a:r>
          </a:p>
          <a:p>
            <a:endParaRPr lang="tt-RU" sz="1200" b="1" dirty="0" smtClean="0">
              <a:solidFill>
                <a:srgbClr val="002060"/>
              </a:solidFill>
            </a:endParaRPr>
          </a:p>
          <a:p>
            <a:r>
              <a:rPr lang="tt-RU" sz="2800" b="1" dirty="0">
                <a:solidFill>
                  <a:srgbClr val="002060"/>
                </a:solidFill>
              </a:rPr>
              <a:t>График получения КИМов </a:t>
            </a:r>
            <a:r>
              <a:rPr lang="en-US" sz="2800" b="1" dirty="0" err="1" smtClean="0">
                <a:solidFill>
                  <a:srgbClr val="002060"/>
                </a:solidFill>
              </a:rPr>
              <a:t>указан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tt-RU" sz="2800" b="1" dirty="0" smtClean="0">
                <a:solidFill>
                  <a:srgbClr val="002060"/>
                </a:solidFill>
              </a:rPr>
              <a:t>в приказе</a:t>
            </a:r>
            <a:r>
              <a:rPr lang="tt-RU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Начало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tt-RU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.11.16, 12.30,</a:t>
            </a:r>
            <a:r>
              <a:rPr lang="tt-RU" sz="2800" b="1" dirty="0" smtClean="0">
                <a:solidFill>
                  <a:srgbClr val="FF0000"/>
                </a:solidFill>
              </a:rPr>
              <a:t> </a:t>
            </a:r>
            <a:r>
              <a:rPr lang="tt-RU" sz="2800" b="1" dirty="0" smtClean="0">
                <a:solidFill>
                  <a:srgbClr val="002060"/>
                </a:solidFill>
              </a:rPr>
              <a:t>Бавлинск</a:t>
            </a:r>
            <a:r>
              <a:rPr lang="en-US" sz="2800" b="1" dirty="0" err="1" smtClean="0">
                <a:solidFill>
                  <a:srgbClr val="002060"/>
                </a:solidFill>
              </a:rPr>
              <a:t>ий</a:t>
            </a:r>
            <a:r>
              <a:rPr lang="tt-RU" sz="2800" b="1" dirty="0" smtClean="0">
                <a:solidFill>
                  <a:srgbClr val="002060"/>
                </a:solidFill>
              </a:rPr>
              <a:t> район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en-US" sz="2800" b="1" dirty="0" err="1" smtClean="0">
                <a:solidFill>
                  <a:srgbClr val="FF0000"/>
                </a:solidFill>
              </a:rPr>
              <a:t>кончание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tt-RU" sz="2800" b="1" dirty="0" smtClean="0">
                <a:solidFill>
                  <a:srgbClr val="FF0000"/>
                </a:solidFill>
              </a:rPr>
              <a:t>3.11.16</a:t>
            </a:r>
            <a:r>
              <a:rPr lang="en-US" sz="2800" b="1" dirty="0" smtClean="0">
                <a:solidFill>
                  <a:srgbClr val="FF0000"/>
                </a:solidFill>
              </a:rPr>
              <a:t>, 7.40,</a:t>
            </a:r>
            <a:r>
              <a:rPr lang="tt-RU" sz="2800" b="1" dirty="0" smtClean="0">
                <a:solidFill>
                  <a:srgbClr val="002060"/>
                </a:solidFill>
              </a:rPr>
              <a:t>Московск</a:t>
            </a:r>
            <a:r>
              <a:rPr lang="en-US" sz="2800" b="1" dirty="0" err="1" smtClean="0">
                <a:solidFill>
                  <a:srgbClr val="002060"/>
                </a:solidFill>
              </a:rPr>
              <a:t>ий</a:t>
            </a:r>
            <a:r>
              <a:rPr lang="tt-RU" sz="2800" b="1" dirty="0" smtClean="0">
                <a:solidFill>
                  <a:srgbClr val="002060"/>
                </a:solidFill>
              </a:rPr>
              <a:t> </a:t>
            </a:r>
            <a:r>
              <a:rPr lang="tt-RU" sz="2800" b="1" dirty="0">
                <a:solidFill>
                  <a:srgbClr val="002060"/>
                </a:solidFill>
              </a:rPr>
              <a:t>и </a:t>
            </a:r>
            <a:r>
              <a:rPr lang="tt-RU" sz="2800" b="1" dirty="0" smtClean="0">
                <a:solidFill>
                  <a:srgbClr val="002060"/>
                </a:solidFill>
              </a:rPr>
              <a:t>Кировск</a:t>
            </a:r>
            <a:r>
              <a:rPr lang="en-US" sz="2800" b="1" dirty="0" err="1" smtClean="0">
                <a:solidFill>
                  <a:srgbClr val="002060"/>
                </a:solidFill>
              </a:rPr>
              <a:t>ий</a:t>
            </a:r>
            <a:r>
              <a:rPr lang="tt-RU" sz="2800" b="1" dirty="0" smtClean="0">
                <a:solidFill>
                  <a:srgbClr val="002060"/>
                </a:solidFill>
              </a:rPr>
              <a:t> район</a:t>
            </a:r>
            <a:r>
              <a:rPr lang="en-US" sz="2800" b="1" dirty="0" smtClean="0">
                <a:solidFill>
                  <a:srgbClr val="002060"/>
                </a:solidFill>
              </a:rPr>
              <a:t>ы</a:t>
            </a:r>
            <a:r>
              <a:rPr lang="tt-RU" sz="2800" b="1" dirty="0" smtClean="0">
                <a:solidFill>
                  <a:srgbClr val="002060"/>
                </a:solidFill>
              </a:rPr>
              <a:t> </a:t>
            </a:r>
            <a:r>
              <a:rPr lang="tt-RU" sz="2800" b="1" dirty="0">
                <a:solidFill>
                  <a:srgbClr val="002060"/>
                </a:solidFill>
              </a:rPr>
              <a:t>г.Казани</a:t>
            </a:r>
            <a:r>
              <a:rPr lang="tt-RU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2.11.2016 –</a:t>
            </a:r>
            <a:r>
              <a:rPr lang="en-US" sz="2800" b="1" dirty="0" err="1" smtClean="0">
                <a:solidFill>
                  <a:srgbClr val="FF0000"/>
                </a:solidFill>
              </a:rPr>
              <a:t>инструктаж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уполномоченных</a:t>
            </a:r>
            <a:r>
              <a:rPr lang="en-US" sz="2800" b="1" dirty="0" smtClean="0">
                <a:solidFill>
                  <a:srgbClr val="FF0000"/>
                </a:solidFill>
              </a:rPr>
              <a:t> в РЦМКО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9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48072" y="188640"/>
            <a:ext cx="8388424" cy="1296143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b="1" dirty="0">
                <a:solidFill>
                  <a:srgbClr val="002060"/>
                </a:solidFill>
              </a:rPr>
              <a:t>Районы, в которых учителей много (36 районов) тестирование проводят в 2 смены: </a:t>
            </a:r>
            <a:endParaRPr lang="tt-RU" sz="3600" b="1" dirty="0" smtClean="0">
              <a:solidFill>
                <a:srgbClr val="002060"/>
              </a:solidFill>
            </a:endParaRPr>
          </a:p>
          <a:p>
            <a:r>
              <a:rPr lang="tt-RU" sz="3600" b="1" dirty="0" smtClean="0">
                <a:solidFill>
                  <a:srgbClr val="FF0000"/>
                </a:solidFill>
              </a:rPr>
              <a:t>1 </a:t>
            </a:r>
            <a:r>
              <a:rPr lang="tt-RU" sz="3600" b="1" dirty="0">
                <a:solidFill>
                  <a:srgbClr val="FF0000"/>
                </a:solidFill>
              </a:rPr>
              <a:t>смена: с 10.00 часов; </a:t>
            </a:r>
            <a:endParaRPr lang="tt-RU" sz="3600" b="1" dirty="0" smtClean="0">
              <a:solidFill>
                <a:srgbClr val="FF0000"/>
              </a:solidFill>
            </a:endParaRPr>
          </a:p>
          <a:p>
            <a:r>
              <a:rPr lang="tt-RU" sz="3600" b="1" dirty="0" smtClean="0">
                <a:solidFill>
                  <a:srgbClr val="FF0000"/>
                </a:solidFill>
              </a:rPr>
              <a:t>2 </a:t>
            </a:r>
            <a:r>
              <a:rPr lang="tt-RU" sz="3600" b="1" dirty="0">
                <a:solidFill>
                  <a:srgbClr val="FF0000"/>
                </a:solidFill>
              </a:rPr>
              <a:t>смена- с 14.00 часов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9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48072" y="188640"/>
            <a:ext cx="8388424" cy="1296143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27481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Контрольно-измерительные материалы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>
                <a:solidFill>
                  <a:srgbClr val="FF0000"/>
                </a:solidFill>
              </a:rPr>
              <a:t>КИМы</a:t>
            </a:r>
            <a:r>
              <a:rPr lang="tt-RU" sz="4000" b="1" dirty="0"/>
              <a:t> </a:t>
            </a:r>
            <a:r>
              <a:rPr lang="tt-RU" sz="4000" b="1" dirty="0">
                <a:solidFill>
                  <a:srgbClr val="002060"/>
                </a:solidFill>
              </a:rPr>
              <a:t>официально получены по договоренности с Рособрнадзором в </a:t>
            </a:r>
            <a:r>
              <a:rPr lang="tt-RU" sz="4000" b="1" dirty="0" smtClean="0">
                <a:solidFill>
                  <a:srgbClr val="002060"/>
                </a:solidFill>
              </a:rPr>
              <a:t>ФИПИ-</a:t>
            </a:r>
            <a:r>
              <a:rPr lang="en-US" sz="4000" b="1" dirty="0" smtClean="0">
                <a:solidFill>
                  <a:srgbClr val="002060"/>
                </a:solidFill>
              </a:rPr>
              <a:t>Ф</a:t>
            </a:r>
            <a:r>
              <a:rPr lang="tt-RU" sz="4000" b="1" dirty="0" smtClean="0">
                <a:solidFill>
                  <a:srgbClr val="002060"/>
                </a:solidFill>
              </a:rPr>
              <a:t>едеральном </a:t>
            </a:r>
            <a:r>
              <a:rPr lang="tt-RU" sz="4000" b="1" dirty="0">
                <a:solidFill>
                  <a:srgbClr val="002060"/>
                </a:solidFill>
              </a:rPr>
              <a:t>институте педагогических измерений</a:t>
            </a:r>
            <a:r>
              <a:rPr lang="tt-RU" sz="4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4000" b="1" dirty="0"/>
          </a:p>
          <a:p>
            <a:r>
              <a:rPr lang="tt-RU" sz="4000" b="1" dirty="0">
                <a:solidFill>
                  <a:srgbClr val="FF0000"/>
                </a:solidFill>
              </a:rPr>
              <a:t>КИМы для учителей начальных классов </a:t>
            </a:r>
            <a:r>
              <a:rPr lang="tt-RU" sz="4000" b="1" dirty="0">
                <a:solidFill>
                  <a:srgbClr val="002060"/>
                </a:solidFill>
              </a:rPr>
              <a:t>разработаны в Казанском педагогическом колледже.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0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48072" y="188640"/>
            <a:ext cx="8388424" cy="1296143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595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2060"/>
                </a:solidFill>
              </a:rPr>
              <a:t>Продолжительность</a:t>
            </a:r>
          </a:p>
          <a:p>
            <a:pPr algn="ctr"/>
            <a:r>
              <a:rPr lang="tt-RU" sz="2800" b="1" dirty="0" smtClean="0">
                <a:solidFill>
                  <a:srgbClr val="002060"/>
                </a:solidFill>
              </a:rPr>
              <a:t> диагностического тестировния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000" y="134076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b="1" dirty="0">
                <a:solidFill>
                  <a:srgbClr val="002060"/>
                </a:solidFill>
              </a:rPr>
              <a:t>Русский язык, татарский язык, химия, начальные классы-</a:t>
            </a:r>
            <a:r>
              <a:rPr lang="tt-RU" sz="3200" b="1" dirty="0">
                <a:solidFill>
                  <a:srgbClr val="FF0000"/>
                </a:solidFill>
              </a:rPr>
              <a:t>3 часа</a:t>
            </a:r>
            <a:r>
              <a:rPr lang="tt-RU" sz="3200" b="1" dirty="0" smtClean="0">
                <a:solidFill>
                  <a:srgbClr val="002060"/>
                </a:solidFill>
              </a:rPr>
              <a:t>;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tt-RU" sz="3200" b="1" dirty="0">
                <a:solidFill>
                  <a:srgbClr val="002060"/>
                </a:solidFill>
              </a:rPr>
              <a:t>Математика, информатика, физика, обществознание, история, литература, татарская литература-</a:t>
            </a:r>
            <a:r>
              <a:rPr lang="tt-RU" sz="3200" b="1" dirty="0">
                <a:solidFill>
                  <a:srgbClr val="FF0000"/>
                </a:solidFill>
              </a:rPr>
              <a:t>3 часа10минут</a:t>
            </a:r>
            <a:r>
              <a:rPr lang="tt-RU" sz="3200" b="1" dirty="0" smtClean="0">
                <a:solidFill>
                  <a:srgbClr val="002060"/>
                </a:solidFill>
              </a:rPr>
              <a:t>;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tt-RU" sz="3200" b="1" dirty="0">
                <a:solidFill>
                  <a:srgbClr val="002060"/>
                </a:solidFill>
              </a:rPr>
              <a:t>География, биология, иностранные языки-</a:t>
            </a:r>
            <a:r>
              <a:rPr lang="tt-RU" sz="3200" b="1" dirty="0">
                <a:solidFill>
                  <a:srgbClr val="FF0000"/>
                </a:solidFill>
              </a:rPr>
              <a:t>2часа 30 минут</a:t>
            </a:r>
            <a:r>
              <a:rPr lang="tt-RU" sz="3200" b="1" dirty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2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273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Алсу Дависовна</cp:lastModifiedBy>
  <cp:revision>8</cp:revision>
  <cp:lastPrinted>2016-11-02T05:09:55Z</cp:lastPrinted>
  <dcterms:created xsi:type="dcterms:W3CDTF">2016-11-01T13:36:29Z</dcterms:created>
  <dcterms:modified xsi:type="dcterms:W3CDTF">2016-11-02T07:59:02Z</dcterms:modified>
</cp:coreProperties>
</file>